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7" r:id="rId6"/>
    <p:sldId id="269" r:id="rId7"/>
    <p:sldId id="262" r:id="rId8"/>
    <p:sldId id="265" r:id="rId9"/>
    <p:sldId id="266" r:id="rId10"/>
    <p:sldId id="263" r:id="rId11"/>
    <p:sldId id="26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1" d="100"/>
          <a:sy n="91" d="100"/>
        </p:scale>
        <p:origin x="-112" y="-65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chor="b"/>
          <a:lstStyle>
            <a:lvl1pPr>
              <a:defRPr sz="54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chor="t">
            <a:normAutofit/>
          </a:bodyPr>
          <a:lstStyle>
            <a:lvl1pPr marL="0" indent="0" algn="ctr">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pPr/>
              <a:t>9/19/12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36636D-D922-432D-A958-524484B5923D}" type="datetimeFigureOut">
              <a:rPr lang="en-US" smtClean="0"/>
              <a:pPr/>
              <a:t>9/19/12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ncho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pPr/>
              <a:t>9/19/12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pPr/>
              <a:t>9/19/12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8E36636D-D922-432D-A958-524484B5923D}" type="datetimeFigureOut">
              <a:rPr lang="en-US" smtClean="0"/>
              <a:pPr/>
              <a:t>9/19/12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E36636D-D922-432D-A958-524484B5923D}" type="datetimeFigureOut">
              <a:rPr lang="en-US" smtClean="0"/>
              <a:pPr/>
              <a:t>9/19/12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t"/>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t"/>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E36636D-D922-432D-A958-524484B5923D}" type="datetimeFigureOut">
              <a:rPr lang="en-US" smtClean="0"/>
              <a:pPr/>
              <a:t>9/19/12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E36636D-D922-432D-A958-524484B5923D}" type="datetimeFigureOut">
              <a:rPr lang="en-US" smtClean="0"/>
              <a:pPr/>
              <a:t>9/19/12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36636D-D922-432D-A958-524484B5923D}" type="datetimeFigureOut">
              <a:rPr lang="en-US" smtClean="0"/>
              <a:pPr/>
              <a:t>9/19/12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solidFill>
                  <a:schemeClr val="accent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8E36636D-D922-432D-A958-524484B5923D}" type="datetimeFigureOut">
              <a:rPr lang="en-US" smtClean="0"/>
              <a:pPr/>
              <a:t>9/19/12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nchor="t"/>
          <a:lstStyle>
            <a:lvl1pPr marL="0" indent="0">
              <a:buNone/>
              <a:defRPr sz="1400">
                <a:solidFill>
                  <a:schemeClr val="accent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8E36636D-D922-432D-A958-524484B5923D}" type="datetimeFigureOut">
              <a:rPr lang="en-US" smtClean="0"/>
              <a:pPr/>
              <a:t>9/19/12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457200"/>
            <a:ext cx="8229600" cy="1143000"/>
          </a:xfrm>
          <a:prstGeom prst="rect">
            <a:avLst/>
          </a:prstGeom>
        </p:spPr>
        <p:txBody>
          <a:bodyPr vert="horz" lIns="91440" tIns="45720" rIns="91440" bIns="45720" rtlCol="0" anchor="t">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chor="ctr">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36636D-D922-432D-A958-524484B5923D}" type="datetimeFigureOut">
              <a:rPr lang="en-US" smtClean="0"/>
              <a:pPr/>
              <a:t>9/19/12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28FB93-0A08-4E7D-8E63-9EFA29F1E09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0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50000"/>
        </a:lnSpc>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lnSpc>
          <a:spcPct val="150000"/>
        </a:lnSpc>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50000"/>
        </a:lnSpc>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50000"/>
        </a:lnSpc>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50000"/>
        </a:lnSpc>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LWzU-z1p1ro&amp;feature=related" TargetMode="Externa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hyperlink" Target="http://www.youtube.com/watch?v=78Pb71NKivc" TargetMode="External"/><Relationship Id="rId4" Type="http://schemas.openxmlformats.org/officeDocument/2006/relationships/hyperlink" Target="http://www.youtube.com/watch?v=K8deGLARjxw" TargetMode="External"/><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hyperlink" Target="http://www.youtube.com/watch?v=okgLvnAh8G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hyperlink" Target="http://www.youtube.com/watch?v=xp4qOHAO3Ow&amp;feature=related" TargetMode="External"/><Relationship Id="rId4" Type="http://schemas.openxmlformats.org/officeDocument/2006/relationships/hyperlink" Target="http://www.youtube.com/watch?v=ZFrDhpzigug&amp;feature=related" TargetMode="External"/><Relationship Id="rId1" Type="http://schemas.openxmlformats.org/officeDocument/2006/relationships/slideLayout" Target="../slideLayouts/slideLayout2.xml"/><Relationship Id="rId2" Type="http://schemas.openxmlformats.org/officeDocument/2006/relationships/hyperlink" Target="http://www.titanicandco.com/construction.html"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vjKGYJac0GU" TargetMode="External"/><Relationship Id="rId4" Type="http://schemas.openxmlformats.org/officeDocument/2006/relationships/hyperlink" Target="http://www.sfmuseum.org/hist5/dodge.html" TargetMode="External"/><Relationship Id="rId5" Type="http://schemas.openxmlformats.org/officeDocument/2006/relationships/hyperlink" Target="http://www.youtube.com/watch?v=xD9-z6Nw2FM" TargetMode="External"/><Relationship Id="rId1" Type="http://schemas.openxmlformats.org/officeDocument/2006/relationships/slideLayout" Target="../slideLayouts/slideLayout2.xml"/><Relationship Id="rId2" Type="http://schemas.openxmlformats.org/officeDocument/2006/relationships/hyperlink" Target="http://www.youtube.com/watch?v=_xKDRmhp6lQ&amp;feature=related"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1912</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89946577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xmlns:mv="urn:schemas-microsoft-com:mac:vml">
      <p:transition spd="slow">
        <p:split orient="vert"/>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This and That</a:t>
            </a:r>
            <a:endParaRPr lang="en-US" dirty="0"/>
          </a:p>
        </p:txBody>
      </p:sp>
      <p:sp>
        <p:nvSpPr>
          <p:cNvPr id="3" name="Content Placeholder 2"/>
          <p:cNvSpPr>
            <a:spLocks noGrp="1"/>
          </p:cNvSpPr>
          <p:nvPr>
            <p:ph idx="1"/>
          </p:nvPr>
        </p:nvSpPr>
        <p:spPr/>
        <p:txBody>
          <a:bodyPr>
            <a:normAutofit fontScale="92500" lnSpcReduction="10000"/>
          </a:bodyPr>
          <a:lstStyle/>
          <a:p>
            <a:r>
              <a:rPr lang="en-US" dirty="0"/>
              <a:t>Titanic vs. Todays cruise ships </a:t>
            </a:r>
            <a:endParaRPr lang="en-US" dirty="0" smtClean="0"/>
          </a:p>
          <a:p>
            <a:endParaRPr lang="en-US" dirty="0"/>
          </a:p>
          <a:p>
            <a:endParaRPr lang="en-US" dirty="0" smtClean="0"/>
          </a:p>
          <a:p>
            <a:endParaRPr lang="en-US" dirty="0" smtClean="0"/>
          </a:p>
          <a:p>
            <a:endParaRPr lang="en-US" dirty="0" smtClean="0">
              <a:hlinkClick r:id="rId2"/>
            </a:endParaRPr>
          </a:p>
          <a:p>
            <a:r>
              <a:rPr lang="en-US" dirty="0" smtClean="0">
                <a:hlinkClick r:id="rId2"/>
              </a:rPr>
              <a:t>Theories</a:t>
            </a:r>
            <a:endParaRPr lang="en-US" dirty="0" smtClean="0"/>
          </a:p>
          <a:p>
            <a:endParaRPr lang="en-US" dirty="0"/>
          </a:p>
          <a:p>
            <a:endParaRPr lang="en-US" dirty="0"/>
          </a:p>
        </p:txBody>
      </p:sp>
      <p:pic>
        <p:nvPicPr>
          <p:cNvPr id="4" name="Picture 3" descr="800px-En_mary_titanic.sv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600200"/>
            <a:ext cx="8555416" cy="2891790"/>
          </a:xfrm>
          <a:prstGeom prst="rect">
            <a:avLst/>
          </a:prstGeom>
        </p:spPr>
      </p:pic>
    </p:spTree>
    <p:extLst>
      <p:ext uri="{BB962C8B-B14F-4D97-AF65-F5344CB8AC3E}">
        <p14:creationId xmlns:p14="http://schemas.microsoft.com/office/powerpoint/2010/main" val="441093395"/>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Books and Movies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Book</a:t>
            </a:r>
          </a:p>
          <a:p>
            <a:endParaRPr lang="en-US" dirty="0"/>
          </a:p>
          <a:p>
            <a:endParaRPr lang="en-US" dirty="0" smtClean="0"/>
          </a:p>
          <a:p>
            <a:r>
              <a:rPr lang="en-US" dirty="0" smtClean="0">
                <a:hlinkClick r:id="rId2"/>
              </a:rPr>
              <a:t>A Night to Remember (movie)</a:t>
            </a:r>
            <a:endParaRPr lang="en-US" dirty="0" smtClean="0"/>
          </a:p>
          <a:p>
            <a:r>
              <a:rPr lang="en-US" dirty="0" smtClean="0">
                <a:hlinkClick r:id="rId3"/>
              </a:rPr>
              <a:t>Titanic</a:t>
            </a:r>
            <a:endParaRPr lang="en-US" dirty="0" smtClean="0"/>
          </a:p>
          <a:p>
            <a:r>
              <a:rPr lang="en-US" dirty="0" smtClean="0">
                <a:hlinkClick r:id="rId4"/>
              </a:rPr>
              <a:t>Underwater Footage</a:t>
            </a:r>
            <a:endParaRPr lang="en-US" dirty="0"/>
          </a:p>
        </p:txBody>
      </p:sp>
      <p:pic>
        <p:nvPicPr>
          <p:cNvPr id="4" name="Picture 3"/>
          <p:cNvPicPr>
            <a:picLocks noChangeAspect="1"/>
          </p:cNvPicPr>
          <p:nvPr/>
        </p:nvPicPr>
        <p:blipFill>
          <a:blip r:embed="rId5"/>
          <a:stretch>
            <a:fillRect/>
          </a:stretch>
        </p:blipFill>
        <p:spPr>
          <a:xfrm>
            <a:off x="2216940" y="1778730"/>
            <a:ext cx="1424077" cy="2133870"/>
          </a:xfrm>
          <a:prstGeom prst="rect">
            <a:avLst/>
          </a:prstGeom>
        </p:spPr>
      </p:pic>
    </p:spTree>
    <p:extLst>
      <p:ext uri="{BB962C8B-B14F-4D97-AF65-F5344CB8AC3E}">
        <p14:creationId xmlns:p14="http://schemas.microsoft.com/office/powerpoint/2010/main" val="3188869150"/>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was going on in 1912?</a:t>
            </a:r>
            <a:endParaRPr lang="en-US" dirty="0"/>
          </a:p>
        </p:txBody>
      </p:sp>
      <p:sp>
        <p:nvSpPr>
          <p:cNvPr id="3" name="Content Placeholder 2"/>
          <p:cNvSpPr>
            <a:spLocks noGrp="1"/>
          </p:cNvSpPr>
          <p:nvPr>
            <p:ph idx="1"/>
          </p:nvPr>
        </p:nvSpPr>
        <p:spPr/>
        <p:txBody>
          <a:bodyPr/>
          <a:lstStyle/>
          <a:p>
            <a:r>
              <a:rPr lang="en-US" dirty="0"/>
              <a:t>New U.S. football rules were set: the field was shortened to 100 yds.; touchdown became six points instead of five; four downs were allowed instead of three; and the kickoff was moved from midfield to the 40 yd. </a:t>
            </a:r>
            <a:r>
              <a:rPr lang="en-US" dirty="0" smtClean="0"/>
              <a:t>line.</a:t>
            </a:r>
            <a:endParaRPr lang="en-US" dirty="0"/>
          </a:p>
        </p:txBody>
      </p:sp>
    </p:spTree>
    <p:extLst>
      <p:ext uri="{BB962C8B-B14F-4D97-AF65-F5344CB8AC3E}">
        <p14:creationId xmlns:p14="http://schemas.microsoft.com/office/powerpoint/2010/main" val="339339040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xmlns:mv="urn:schemas-microsoft-com:mac:vml">
      <p:transition spd="slow">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New Mexico became the 47th state of the US</a:t>
            </a:r>
            <a:r>
              <a:rPr lang="en-US" dirty="0" smtClean="0"/>
              <a:t>.</a:t>
            </a:r>
          </a:p>
          <a:p>
            <a:r>
              <a:rPr lang="en-US" dirty="0"/>
              <a:t>Arizona became the 48th state of the Union, the final area of the continental United States to attain statehood.</a:t>
            </a:r>
          </a:p>
        </p:txBody>
      </p:sp>
    </p:spTree>
    <p:extLst>
      <p:ext uri="{BB962C8B-B14F-4D97-AF65-F5344CB8AC3E}">
        <p14:creationId xmlns:p14="http://schemas.microsoft.com/office/powerpoint/2010/main" val="137666917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xmlns:mv="urn:schemas-microsoft-com:mac:vml">
      <p:transition spd="slow">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Ronald </a:t>
            </a:r>
            <a:r>
              <a:rPr lang="en-US" dirty="0"/>
              <a:t>Amundsen announced the discovery of the South </a:t>
            </a:r>
            <a:r>
              <a:rPr lang="en-US" dirty="0" smtClean="0"/>
              <a:t>Pole.</a:t>
            </a:r>
          </a:p>
          <a:p>
            <a:r>
              <a:rPr lang="en-US" dirty="0" smtClean="0"/>
              <a:t> </a:t>
            </a:r>
            <a:r>
              <a:rPr lang="en-US" dirty="0"/>
              <a:t>Capt. Albert Berry performed the 1st parachute jump from an airplane</a:t>
            </a:r>
            <a:r>
              <a:rPr lang="en-US" dirty="0" smtClean="0"/>
              <a:t>.</a:t>
            </a:r>
          </a:p>
          <a:p>
            <a:r>
              <a:rPr lang="en-US" dirty="0" smtClean="0"/>
              <a:t>And…</a:t>
            </a:r>
            <a:r>
              <a:rPr lang="en-US" dirty="0"/>
              <a:t>Dixie Cup was </a:t>
            </a:r>
            <a:r>
              <a:rPr lang="en-US" dirty="0" smtClean="0"/>
              <a:t>invented!</a:t>
            </a:r>
            <a:endParaRPr lang="en-US" dirty="0"/>
          </a:p>
          <a:p>
            <a:pPr>
              <a:buNone/>
            </a:pPr>
            <a:endParaRPr lang="en-US" dirty="0" smtClean="0"/>
          </a:p>
          <a:p>
            <a:endParaRPr lang="en-US" dirty="0" smtClean="0"/>
          </a:p>
          <a:p>
            <a:endParaRPr lang="en-US" dirty="0"/>
          </a:p>
        </p:txBody>
      </p:sp>
    </p:spTree>
    <p:extLst>
      <p:ext uri="{BB962C8B-B14F-4D97-AF65-F5344CB8AC3E}">
        <p14:creationId xmlns:p14="http://schemas.microsoft.com/office/powerpoint/2010/main" val="57691239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xmlns:mv="urn:schemas-microsoft-com:mac:vml">
      <p:transition spd="slow">
        <p:split orient="vert"/>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p:txBody>
          <a:bodyPr>
            <a:normAutofit/>
          </a:bodyPr>
          <a:lstStyle/>
          <a:p>
            <a:pPr marL="0" indent="0" algn="ctr">
              <a:buNone/>
            </a:pPr>
            <a:r>
              <a:rPr lang="en-US" sz="7200" dirty="0"/>
              <a:t>What else happened in 1912?</a:t>
            </a:r>
            <a:endParaRPr lang="en-US" sz="7200" b="1" i="1" dirty="0" smtClean="0">
              <a:latin typeface="Rockwell"/>
              <a:cs typeface="Rockwell"/>
            </a:endParaRPr>
          </a:p>
        </p:txBody>
      </p:sp>
    </p:spTree>
    <p:extLst>
      <p:ext uri="{BB962C8B-B14F-4D97-AF65-F5344CB8AC3E}">
        <p14:creationId xmlns:p14="http://schemas.microsoft.com/office/powerpoint/2010/main" val="197576829"/>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600200"/>
            <a:ext cx="8229600" cy="4984064"/>
          </a:xfrm>
        </p:spPr>
        <p:txBody>
          <a:bodyPr>
            <a:normAutofit fontScale="92500" lnSpcReduction="10000"/>
          </a:bodyPr>
          <a:lstStyle/>
          <a:p>
            <a:pPr marL="0" indent="0">
              <a:buNone/>
            </a:pPr>
            <a:r>
              <a:rPr lang="en-US" sz="7200" b="1" i="1" dirty="0" smtClean="0">
                <a:latin typeface="Rockwell"/>
                <a:cs typeface="Rockwell"/>
              </a:rPr>
              <a:t>       </a:t>
            </a:r>
          </a:p>
          <a:p>
            <a:pPr marL="0" indent="0">
              <a:buNone/>
            </a:pPr>
            <a:r>
              <a:rPr lang="en-US" sz="7200" b="1" i="1" dirty="0">
                <a:latin typeface="Rockwell"/>
                <a:cs typeface="Rockwell"/>
              </a:rPr>
              <a:t> </a:t>
            </a:r>
            <a:r>
              <a:rPr lang="en-US" sz="7200" b="1" i="1" dirty="0" smtClean="0">
                <a:latin typeface="Rockwell"/>
                <a:cs typeface="Rockwell"/>
              </a:rPr>
              <a:t>      </a:t>
            </a:r>
          </a:p>
          <a:p>
            <a:pPr marL="0" indent="0">
              <a:buNone/>
            </a:pPr>
            <a:r>
              <a:rPr lang="en-US" sz="7200" b="1" i="1" dirty="0">
                <a:latin typeface="Rockwell"/>
                <a:cs typeface="Rockwell"/>
              </a:rPr>
              <a:t> </a:t>
            </a:r>
            <a:r>
              <a:rPr lang="en-US" sz="7200" b="1" i="1" dirty="0" smtClean="0">
                <a:latin typeface="Rockwell"/>
                <a:cs typeface="Rockwell"/>
              </a:rPr>
              <a:t>        </a:t>
            </a:r>
            <a:r>
              <a:rPr lang="en-US" sz="7200" b="1" i="1" smtClean="0">
                <a:latin typeface="Rockwell"/>
                <a:cs typeface="Rockwell"/>
              </a:rPr>
              <a:t> Titanic</a:t>
            </a:r>
            <a:r>
              <a:rPr lang="en-US" sz="7200" b="1" i="1" dirty="0">
                <a:latin typeface="Rockwell"/>
                <a:cs typeface="Rockwell"/>
              </a:rPr>
              <a:t>!!</a:t>
            </a:r>
          </a:p>
          <a:p>
            <a:endParaRPr lang="en-US" dirty="0"/>
          </a:p>
        </p:txBody>
      </p:sp>
      <p:pic>
        <p:nvPicPr>
          <p:cNvPr id="4" name="Picture 3"/>
          <p:cNvPicPr>
            <a:picLocks noChangeAspect="1"/>
          </p:cNvPicPr>
          <p:nvPr/>
        </p:nvPicPr>
        <p:blipFill>
          <a:blip r:embed="rId2"/>
          <a:stretch>
            <a:fillRect/>
          </a:stretch>
        </p:blipFill>
        <p:spPr>
          <a:xfrm>
            <a:off x="734689" y="1911295"/>
            <a:ext cx="7620000" cy="3089344"/>
          </a:xfrm>
          <a:prstGeom prst="rect">
            <a:avLst/>
          </a:prstGeom>
        </p:spPr>
      </p:pic>
    </p:spTree>
    <p:extLst>
      <p:ext uri="{BB962C8B-B14F-4D97-AF65-F5344CB8AC3E}">
        <p14:creationId xmlns:p14="http://schemas.microsoft.com/office/powerpoint/2010/main" val="2771229243"/>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xmlns:mv="urn:schemas-microsoft-com:mac:vml">
      <p:transition spd="slow">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5963"/>
            <a:ext cx="8229600" cy="662473"/>
          </a:xfrm>
        </p:spPr>
        <p:txBody>
          <a:bodyPr>
            <a:normAutofit fontScale="90000"/>
          </a:bodyPr>
          <a:lstStyle/>
          <a:p>
            <a:r>
              <a:rPr lang="en-US" dirty="0" smtClean="0"/>
              <a:t>When and how ?</a:t>
            </a:r>
            <a:endParaRPr lang="en-US" dirty="0"/>
          </a:p>
        </p:txBody>
      </p:sp>
      <p:sp>
        <p:nvSpPr>
          <p:cNvPr id="3" name="Content Placeholder 2"/>
          <p:cNvSpPr>
            <a:spLocks noGrp="1"/>
          </p:cNvSpPr>
          <p:nvPr>
            <p:ph idx="1"/>
          </p:nvPr>
        </p:nvSpPr>
        <p:spPr>
          <a:xfrm>
            <a:off x="457200" y="788437"/>
            <a:ext cx="8229600" cy="5923550"/>
          </a:xfrm>
        </p:spPr>
        <p:txBody>
          <a:bodyPr>
            <a:normAutofit fontScale="25000" lnSpcReduction="20000"/>
          </a:bodyPr>
          <a:lstStyle/>
          <a:p>
            <a:pPr marL="0" indent="0">
              <a:buNone/>
            </a:pPr>
            <a:r>
              <a:rPr lang="en-US" sz="4800" b="1" dirty="0" smtClean="0">
                <a:hlinkClick r:id="rId2"/>
              </a:rPr>
              <a:t>1907</a:t>
            </a:r>
            <a:endParaRPr lang="en-US" sz="4800" b="1" dirty="0" smtClean="0"/>
          </a:p>
          <a:p>
            <a:pPr marL="0" indent="0">
              <a:buNone/>
            </a:pPr>
            <a:r>
              <a:rPr lang="en-US" sz="4400" b="1" dirty="0" smtClean="0"/>
              <a:t>Construction of the Titanic</a:t>
            </a:r>
          </a:p>
          <a:p>
            <a:r>
              <a:rPr lang="en-US" sz="4400" dirty="0" smtClean="0"/>
              <a:t>Titanic was built in Belfast by the shipbuilding company Harland and Wolff. The company was owned by Lord</a:t>
            </a:r>
            <a:r>
              <a:rPr lang="en-GB" sz="4400" dirty="0" smtClean="0"/>
              <a:t> </a:t>
            </a:r>
            <a:r>
              <a:rPr lang="en-GB" sz="4400" dirty="0" err="1" smtClean="0"/>
              <a:t>Pirrie</a:t>
            </a:r>
            <a:r>
              <a:rPr lang="en-US" sz="4400" dirty="0" smtClean="0"/>
              <a:t>, a friend of Bruce</a:t>
            </a:r>
            <a:r>
              <a:rPr lang="en-GB" sz="4400" dirty="0" smtClean="0"/>
              <a:t> </a:t>
            </a:r>
            <a:r>
              <a:rPr lang="en-GB" sz="4400" dirty="0" err="1" smtClean="0"/>
              <a:t>Ismay</a:t>
            </a:r>
            <a:r>
              <a:rPr lang="en-US" sz="4400" dirty="0" smtClean="0"/>
              <a:t>, managing director of the White Star Line. The chief designer of the Titanic was his son-in-law, Thomas Andrews.</a:t>
            </a:r>
          </a:p>
          <a:p>
            <a:r>
              <a:rPr lang="en-US" sz="4400" dirty="0" smtClean="0"/>
              <a:t>Thomas Andrews</a:t>
            </a:r>
          </a:p>
          <a:p>
            <a:r>
              <a:rPr lang="en-US" sz="4400" dirty="0" smtClean="0"/>
              <a:t>Construction of the Titanic began in 1909. Harland and Wolff had to make alterations to their shipyard (larger piers and gantries) to accommodate the giant liners, Titanic and her sister ship Olympic. The two ships were to be built side-by-side.</a:t>
            </a:r>
          </a:p>
          <a:p>
            <a:r>
              <a:rPr lang="en-US" sz="4400" dirty="0" smtClean="0"/>
              <a:t>Titanic was constructed with sixteen watertight compartments. Each compartment had doors that were designed to close automatically if the water level rose above a certain height. The doors could also be electronically closed from the bridge. Titanic was able to stay afloat if any two compartments or the first four became flooded. Shortly after Titanic hit the iceberg it was revealed that the first six compartments were flooded.</a:t>
            </a:r>
          </a:p>
          <a:p>
            <a:r>
              <a:rPr lang="en-US" sz="4400" dirty="0" smtClean="0"/>
              <a:t>There were twenty-four double-ended boilers and five single ended boilers which were housed in six boiler rooms. The double ended boilers were 20 feet long, had a diameter of 15 feet 9 inches and contained six coal burning furnaces. The single ended boilers were 11 feet 9 inches long with the same diameter and three furnaces. Smoke and waste gasses were expelled through three funnels.</a:t>
            </a:r>
            <a:endParaRPr lang="en-GB" sz="4400" dirty="0" smtClean="0"/>
          </a:p>
          <a:p>
            <a:r>
              <a:rPr lang="en-GB" sz="4400" dirty="0" smtClean="0"/>
              <a:t>Titanic's</a:t>
            </a:r>
            <a:r>
              <a:rPr lang="en-US" sz="4400" dirty="0" smtClean="0"/>
              <a:t> four funnels were constructed away from the site and were then transported to the shipyard for putting on the Titanic. Only three of the funnels were used to expel smoke and waste gasses. The fourth was added to make the ship look more powerful</a:t>
            </a:r>
          </a:p>
          <a:p>
            <a:r>
              <a:rPr lang="en-GB" sz="4400" dirty="0" smtClean="0"/>
              <a:t>Titanic had three propellers which were powered by steam. </a:t>
            </a:r>
            <a:r>
              <a:rPr lang="en-US" sz="4400" dirty="0" smtClean="0"/>
              <a:t>The rotation of the propellers powered the ship through the sea.</a:t>
            </a:r>
          </a:p>
          <a:p>
            <a:r>
              <a:rPr lang="en-US" sz="4400" dirty="0" smtClean="0"/>
              <a:t>Titanic was launched in 1911.</a:t>
            </a:r>
          </a:p>
          <a:p>
            <a:r>
              <a:rPr lang="en-US" sz="4400" dirty="0" smtClean="0"/>
              <a:t>The next ten months were spent completing the interior of the ship. </a:t>
            </a:r>
          </a:p>
          <a:p>
            <a:r>
              <a:rPr lang="en-US" sz="4400" dirty="0" smtClean="0"/>
              <a:t>The total cost of the RMS Titanic was $7.5 million (1912)</a:t>
            </a:r>
          </a:p>
          <a:p>
            <a:endParaRPr lang="en-US" sz="4000" dirty="0" smtClean="0"/>
          </a:p>
          <a:p>
            <a:pPr marL="0" indent="0">
              <a:buNone/>
            </a:pPr>
            <a:r>
              <a:rPr lang="en-US" sz="4000" dirty="0"/>
              <a:t> </a:t>
            </a:r>
            <a:r>
              <a:rPr lang="en-US" sz="4800" dirty="0" smtClean="0">
                <a:hlinkClick r:id="rId3"/>
              </a:rPr>
              <a:t>The Construction</a:t>
            </a:r>
            <a:endParaRPr lang="en-US" sz="4800" dirty="0" smtClean="0"/>
          </a:p>
          <a:p>
            <a:pPr marL="0" indent="0">
              <a:buNone/>
            </a:pPr>
            <a:r>
              <a:rPr lang="en-US" sz="4800" dirty="0" smtClean="0">
                <a:hlinkClick r:id="rId4"/>
              </a:rPr>
              <a:t>Almost done</a:t>
            </a:r>
            <a:endParaRPr lang="en-US" sz="4800" dirty="0"/>
          </a:p>
        </p:txBody>
      </p:sp>
    </p:spTree>
    <p:extLst>
      <p:ext uri="{BB962C8B-B14F-4D97-AF65-F5344CB8AC3E}">
        <p14:creationId xmlns:p14="http://schemas.microsoft.com/office/powerpoint/2010/main" val="140560609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The Journey</a:t>
            </a:r>
            <a:endParaRPr lang="en-US" dirty="0"/>
          </a:p>
        </p:txBody>
      </p:sp>
      <p:sp>
        <p:nvSpPr>
          <p:cNvPr id="3" name="Content Placeholder 2"/>
          <p:cNvSpPr>
            <a:spLocks noGrp="1"/>
          </p:cNvSpPr>
          <p:nvPr>
            <p:ph idx="1"/>
          </p:nvPr>
        </p:nvSpPr>
        <p:spPr/>
        <p:txBody>
          <a:bodyPr>
            <a:normAutofit fontScale="70000" lnSpcReduction="20000"/>
          </a:bodyPr>
          <a:lstStyle/>
          <a:p>
            <a:r>
              <a:rPr lang="en-US" dirty="0"/>
              <a:t>Apr 2, </a:t>
            </a:r>
            <a:r>
              <a:rPr lang="en-US" dirty="0" smtClean="0"/>
              <a:t>1912 Titanic </a:t>
            </a:r>
            <a:r>
              <a:rPr lang="en-US" dirty="0"/>
              <a:t>underwent sea trials under its own power.</a:t>
            </a:r>
          </a:p>
          <a:p>
            <a:r>
              <a:rPr lang="en-US" dirty="0"/>
              <a:t>Apr 10, </a:t>
            </a:r>
            <a:r>
              <a:rPr lang="en-US" dirty="0" smtClean="0"/>
              <a:t>1912 The </a:t>
            </a:r>
            <a:r>
              <a:rPr lang="en-US" dirty="0"/>
              <a:t>66,000 ton RMS Titanic left port from Southampton, England, on its ill-fated maiden voyage with 2,223 people</a:t>
            </a:r>
            <a:r>
              <a:rPr lang="en-US" dirty="0" smtClean="0"/>
              <a:t>.</a:t>
            </a:r>
            <a:endParaRPr lang="en-US" dirty="0" smtClean="0">
              <a:hlinkClick r:id="rId2"/>
            </a:endParaRPr>
          </a:p>
          <a:p>
            <a:r>
              <a:rPr lang="en-US" dirty="0" smtClean="0">
                <a:hlinkClick r:id="rId2"/>
              </a:rPr>
              <a:t>Wednesday, April 10, 1912</a:t>
            </a:r>
            <a:endParaRPr lang="en-US" dirty="0" smtClean="0"/>
          </a:p>
          <a:p>
            <a:r>
              <a:rPr lang="en-US" dirty="0" smtClean="0">
                <a:hlinkClick r:id="rId3"/>
              </a:rPr>
              <a:t>April 14-15, 1912</a:t>
            </a:r>
            <a:endParaRPr lang="en-US" dirty="0" smtClean="0"/>
          </a:p>
          <a:p>
            <a:r>
              <a:rPr lang="en-US" dirty="0" smtClean="0">
                <a:hlinkClick r:id="rId4"/>
              </a:rPr>
              <a:t>Newspaper Article</a:t>
            </a:r>
            <a:endParaRPr lang="en-US" dirty="0" smtClean="0"/>
          </a:p>
          <a:p>
            <a:r>
              <a:rPr lang="en-US" dirty="0" smtClean="0">
                <a:hlinkClick r:id="rId5"/>
              </a:rPr>
              <a:t>History</a:t>
            </a:r>
            <a:endParaRPr lang="en-US" dirty="0" smtClean="0"/>
          </a:p>
          <a:p>
            <a:pPr marL="0" indent="0">
              <a:buNone/>
            </a:pPr>
            <a:endParaRPr lang="en-US" dirty="0" smtClean="0"/>
          </a:p>
          <a:p>
            <a:endParaRPr lang="en-US" dirty="0"/>
          </a:p>
        </p:txBody>
      </p:sp>
    </p:spTree>
    <p:extLst>
      <p:ext uri="{BB962C8B-B14F-4D97-AF65-F5344CB8AC3E}">
        <p14:creationId xmlns:p14="http://schemas.microsoft.com/office/powerpoint/2010/main" val="2040385924"/>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Titanic Passengers and Victims</a:t>
            </a:r>
            <a:endParaRPr lang="en-US" dirty="0"/>
          </a:p>
        </p:txBody>
      </p:sp>
      <p:sp>
        <p:nvSpPr>
          <p:cNvPr id="3" name="Content Placeholder 2"/>
          <p:cNvSpPr>
            <a:spLocks noGrp="1"/>
          </p:cNvSpPr>
          <p:nvPr>
            <p:ph idx="1"/>
          </p:nvPr>
        </p:nvSpPr>
        <p:spPr/>
        <p:txBody>
          <a:bodyPr/>
          <a:lstStyle/>
          <a:p>
            <a:r>
              <a:rPr lang="en-US" dirty="0" smtClean="0"/>
              <a:t>On board: 2223</a:t>
            </a:r>
          </a:p>
          <a:p>
            <a:r>
              <a:rPr lang="en-US" dirty="0" smtClean="0"/>
              <a:t>Victims:  1517</a:t>
            </a:r>
          </a:p>
          <a:p>
            <a:r>
              <a:rPr lang="en-US" dirty="0" smtClean="0"/>
              <a:t>Survivors: 706</a:t>
            </a:r>
            <a:endParaRPr lang="en-US" dirty="0"/>
          </a:p>
        </p:txBody>
      </p:sp>
    </p:spTree>
    <p:extLst>
      <p:ext uri="{BB962C8B-B14F-4D97-AF65-F5344CB8AC3E}">
        <p14:creationId xmlns:p14="http://schemas.microsoft.com/office/powerpoint/2010/main" val="4220369308"/>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Twilight">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Twilight">
      <a:majorFont>
        <a:latin typeface="Corbel"/>
        <a:ea typeface=""/>
        <a:cs typeface=""/>
        <a:font script="Jpan" typeface="ヒラギノ角ゴ Pro W3"/>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ヒラギノ角ゴ Pro W3"/>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wiligh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fov="600000">
              <a:rot lat="0" lon="0" rev="0"/>
            </a:camera>
            <a:lightRig rig="threePt" dir="t">
              <a:rot lat="0" lon="0" rev="1200000"/>
            </a:lightRig>
          </a:scene3d>
          <a:sp3d>
            <a:bevelT w="63500" h="25400"/>
          </a:sp3d>
        </a:effectStyle>
      </a:effectStyleLst>
      <a:bgFillStyleLst>
        <a:solidFill>
          <a:schemeClr val="phClr"/>
        </a:solidFill>
        <a:gradFill rotWithShape="1">
          <a:gsLst>
            <a:gs pos="0">
              <a:schemeClr val="bg1">
                <a:shade val="100000"/>
                <a:satMod val="300000"/>
              </a:schemeClr>
            </a:gs>
            <a:gs pos="31000">
              <a:schemeClr val="bg1">
                <a:tint val="100000"/>
                <a:satMod val="300000"/>
              </a:schemeClr>
            </a:gs>
            <a:gs pos="62000">
              <a:schemeClr val="phClr">
                <a:tint val="100000"/>
                <a:shade val="100000"/>
                <a:satMod val="100000"/>
              </a:schemeClr>
            </a:gs>
            <a:gs pos="100000">
              <a:schemeClr val="phClr">
                <a:shade val="100000"/>
                <a:hueMod val="93000"/>
                <a:satMod val="50000"/>
                <a:lumMod val="200000"/>
              </a:schemeClr>
            </a:gs>
          </a:gsLst>
          <a:lin ang="5400000" scaled="0"/>
        </a:gradFill>
        <a:gradFill rotWithShape="1">
          <a:gsLst>
            <a:gs pos="0">
              <a:schemeClr val="phClr">
                <a:tint val="100000"/>
                <a:satMod val="100000"/>
              </a:schemeClr>
            </a:gs>
            <a:gs pos="100000">
              <a:schemeClr val="phClr">
                <a:tint val="100000"/>
                <a:shade val="100000"/>
                <a:alpha val="100000"/>
                <a:hueMod val="100000"/>
                <a:satMod val="150000"/>
                <a:lumMod val="5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Twilight.thmx</Template>
  <TotalTime>598</TotalTime>
  <Words>585</Words>
  <Application>Microsoft Macintosh PowerPoint</Application>
  <PresentationFormat>On-screen Show (4:3)</PresentationFormat>
  <Paragraphs>54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Twilight</vt:lpstr>
      <vt:lpstr>1912</vt:lpstr>
      <vt:lpstr>What was going on in 1912?</vt:lpstr>
      <vt:lpstr>PowerPoint Presentation</vt:lpstr>
      <vt:lpstr>PowerPoint Presentation</vt:lpstr>
      <vt:lpstr>PowerPoint Presentation</vt:lpstr>
      <vt:lpstr>PowerPoint Presentation</vt:lpstr>
      <vt:lpstr>When and how ?</vt:lpstr>
      <vt:lpstr>The Journey</vt:lpstr>
      <vt:lpstr>Titanic Passengers and Victims</vt:lpstr>
      <vt:lpstr>This and That</vt:lpstr>
      <vt:lpstr>Books and Movies</vt:lpstr>
    </vt:vector>
  </TitlesOfParts>
  <Company>Canyons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April 15, 1912</dc:title>
  <dc:creator>Jim</dc:creator>
  <cp:lastModifiedBy>Jim</cp:lastModifiedBy>
  <cp:revision>22</cp:revision>
  <dcterms:created xsi:type="dcterms:W3CDTF">2012-03-27T13:43:49Z</dcterms:created>
  <dcterms:modified xsi:type="dcterms:W3CDTF">2012-09-19T19:41:10Z</dcterms:modified>
</cp:coreProperties>
</file>